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4"/>
  </p:notesMasterIdLst>
  <p:handoutMasterIdLst>
    <p:handoutMasterId r:id="rId25"/>
  </p:handoutMasterIdLst>
  <p:sldIdLst>
    <p:sldId id="256" r:id="rId5"/>
    <p:sldId id="336" r:id="rId6"/>
    <p:sldId id="337" r:id="rId7"/>
    <p:sldId id="338" r:id="rId8"/>
    <p:sldId id="339" r:id="rId9"/>
    <p:sldId id="341" r:id="rId10"/>
    <p:sldId id="353" r:id="rId11"/>
    <p:sldId id="342" r:id="rId12"/>
    <p:sldId id="345" r:id="rId13"/>
    <p:sldId id="346" r:id="rId14"/>
    <p:sldId id="344" r:id="rId15"/>
    <p:sldId id="343" r:id="rId16"/>
    <p:sldId id="352" r:id="rId17"/>
    <p:sldId id="347" r:id="rId18"/>
    <p:sldId id="348" r:id="rId19"/>
    <p:sldId id="349" r:id="rId20"/>
    <p:sldId id="350" r:id="rId21"/>
    <p:sldId id="354" r:id="rId22"/>
    <p:sldId id="35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6" autoAdjust="0"/>
    <p:restoredTop sz="93725" autoAdjust="0"/>
  </p:normalViewPr>
  <p:slideViewPr>
    <p:cSldViewPr snapToGrid="0">
      <p:cViewPr varScale="1">
        <p:scale>
          <a:sx n="105" d="100"/>
          <a:sy n="105" d="100"/>
        </p:scale>
        <p:origin x="21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83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C06C4-C5A6-48FB-97F5-B20A44F857E9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5657-0A12-495F-9FFA-D8F7554E7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2B2CC-0155-4E5E-A890-531D58ADF5B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80FBB-F712-42E7-8C2F-226D98798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050" y="3600450"/>
            <a:ext cx="9144000" cy="24511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3/1/20XX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Footer Placeholder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Freeform: Shape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00450"/>
            <a:ext cx="5322888" cy="24511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/>
            <a:r>
              <a:rPr lang="en-US" sz="20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23B9F-B223-42FC-B961-B8BFC75D2259}" type="datetime1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11/7/2024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alpha val="60000"/>
                  </a:schemeClr>
                </a:solidFill>
              </a:rPr>
              <a:t>Sample footer text</a:t>
            </a:r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3/1/20XX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58CC6-FF60-4FC8-BA35-52A8BDDC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807" y="5585513"/>
            <a:ext cx="8133449" cy="8518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Good Intentions Do Not Change This Matter!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C97CF9-B0BE-792F-8D85-65F8D67D4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53" y="334899"/>
            <a:ext cx="2524125" cy="4286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9E50FD-6C68-1489-5709-77E51D762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300" y="192024"/>
            <a:ext cx="3493008" cy="19648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4C1E1C-16CF-B009-995E-9E0E04444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3530" y="1366093"/>
            <a:ext cx="3633216" cy="22455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8C070-2659-1AEE-CFF5-3D01BE88AB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981" t="5951" r="24212" b="15240"/>
          <a:stretch/>
        </p:blipFill>
        <p:spPr>
          <a:xfrm>
            <a:off x="4233672" y="2348262"/>
            <a:ext cx="2524125" cy="26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2C08F-D7F2-BE06-0BD6-49F40BE39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0E10-D23F-8D6C-9030-51F676CF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6" y="192024"/>
            <a:ext cx="10577945" cy="53053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800" dirty="0">
                <a:solidFill>
                  <a:schemeClr val="bg1"/>
                </a:solidFill>
              </a:rPr>
              <a:t>Those Who Please God Do His Will – But Must Understand His Will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819DC8-2C74-E99E-390B-4FAEC375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0" y="5285232"/>
            <a:ext cx="9762838" cy="1224648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Ephesians 5:17</a:t>
            </a:r>
            <a:endParaRPr lang="en-US" sz="8000" dirty="0">
              <a:solidFill>
                <a:prstClr val="white"/>
              </a:solidFill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148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5E9AA0-C6B6-B901-30E7-15DBABA9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0CC1-A535-E7EE-3226-D98C542C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8"/>
            <a:ext cx="10577945" cy="335731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</a:rPr>
              <a:t>NEED FOR AUTHORITY FOR ALL PRACTICES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6F7C94D-EF29-2684-4D2B-E303082B0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3657600"/>
            <a:ext cx="9762838" cy="2569464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With many, TRUTH is not important!</a:t>
            </a:r>
          </a:p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It takes more than the name to be truly “of Christ.”</a:t>
            </a:r>
          </a:p>
        </p:txBody>
      </p:sp>
    </p:spTree>
    <p:extLst>
      <p:ext uri="{BB962C8B-B14F-4D97-AF65-F5344CB8AC3E}">
        <p14:creationId xmlns:p14="http://schemas.microsoft.com/office/powerpoint/2010/main" val="125788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86D47B-BCCA-B3DF-2043-15A7C08C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69A5-AC55-0F14-0FB9-BC6920F4F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87" y="3678675"/>
            <a:ext cx="10577945" cy="2274069"/>
          </a:xfrm>
        </p:spPr>
        <p:txBody>
          <a:bodyPr>
            <a:normAutofit/>
          </a:bodyPr>
          <a:lstStyle/>
          <a:p>
            <a:pPr algn="ctr"/>
            <a:r>
              <a:rPr lang="en-US" sz="7200" i="1" dirty="0">
                <a:solidFill>
                  <a:schemeClr val="bg1"/>
                </a:solidFill>
              </a:rPr>
              <a:t>“God Doesn’t Say Not To Do This!”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F32A148-5830-FD4B-0424-142F7E1AD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996" y="347472"/>
            <a:ext cx="9762838" cy="3643571"/>
          </a:xfrm>
        </p:spPr>
        <p:txBody>
          <a:bodyPr>
            <a:noAutofit/>
          </a:bodyPr>
          <a:lstStyle/>
          <a:p>
            <a:pPr algn="ctr"/>
            <a:r>
              <a:rPr kumimoji="0" lang="en-US" sz="9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THE SILENCE OF THE SCRIPTURES</a:t>
            </a:r>
          </a:p>
        </p:txBody>
      </p:sp>
    </p:spTree>
    <p:extLst>
      <p:ext uri="{BB962C8B-B14F-4D97-AF65-F5344CB8AC3E}">
        <p14:creationId xmlns:p14="http://schemas.microsoft.com/office/powerpoint/2010/main" val="269565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23759-55B2-86B8-E8A4-A9FDB9D8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CB663-CB9E-CB40-D783-3D4BCF7C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69329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</a:rPr>
              <a:t>TWO TYPES OF AUTHORITY: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BD0B85-B77D-5D72-AB32-75A6D457A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2897177"/>
            <a:ext cx="9762838" cy="3393895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Specific &amp; Generic</a:t>
            </a:r>
          </a:p>
          <a:p>
            <a:pPr algn="ctr"/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When God </a:t>
            </a:r>
            <a:r>
              <a:rPr lang="en-US" sz="4400" dirty="0">
                <a:solidFill>
                  <a:srgbClr val="FFFF00"/>
                </a:solidFill>
                <a:latin typeface="Sabon Next LT"/>
                <a:cs typeface="Angsana New" panose="02020603050405020304" pitchFamily="18" charset="-34"/>
              </a:rPr>
              <a:t>Specifies</a:t>
            </a: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, All Other in The Same Category is Excluded</a:t>
            </a:r>
          </a:p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Generic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 Leaves Man Free to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 Choose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5647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1D561F-BFE5-D486-551F-DA8826239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6BC74-F47E-B6E8-05DB-51CB8960C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363927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The Beauty Of The Bible: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885DC9-6AC0-5119-410E-7B9B6FB9E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4224528"/>
            <a:ext cx="9762838" cy="2066544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A Message Which Applies to Every Age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  <p:pic>
        <p:nvPicPr>
          <p:cNvPr id="4" name="Picture 3" descr="A book with a light shining on it&#10;&#10;Description automatically generated">
            <a:extLst>
              <a:ext uri="{FF2B5EF4-FFF2-40B4-BE49-F238E27FC236}">
                <a16:creationId xmlns:a16="http://schemas.microsoft.com/office/drawing/2014/main" id="{6113F4AF-DA6B-A894-A017-F3C5E9D92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047" y="1871853"/>
            <a:ext cx="352425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4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A7C9F1-6366-1B57-5632-E0D785BE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586F-D254-0523-EC78-EB1F25BF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88513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EXPEDIENCY</a:t>
            </a:r>
            <a:br>
              <a:rPr lang="en-US" sz="72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Aids, Methods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1082672-3465-78D1-E396-829B1423A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696" y="2176272"/>
            <a:ext cx="10419449" cy="4050793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“This is only an aid…”</a:t>
            </a:r>
          </a:p>
          <a:p>
            <a:pPr algn="ctr"/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“This is the most expedient way</a:t>
            </a:r>
            <a:r>
              <a:rPr kumimoji="0" lang="en-US" sz="4000" b="0" i="1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of doing a command.”</a:t>
            </a: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Expedient “Fit, suitable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for the purpose, favorable, practical.”</a:t>
            </a:r>
          </a:p>
          <a:p>
            <a:r>
              <a:rPr lang="en-US" sz="36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Aid “A person or thing that helps.”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0290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B039BF-80B5-B301-CB41-E0EE674EA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3201E-990C-9F67-CA7A-CEE2E126B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2234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How Do We Determine If A Practice Is Expedient?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48A3B34-2466-EC94-41C3-287A3E78E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4872"/>
            <a:ext cx="10253472" cy="3822193"/>
          </a:xfrm>
        </p:spPr>
        <p:txBody>
          <a:bodyPr>
            <a:no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Must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Be Lawful – 1 Corinthians 6:12; 10:23</a:t>
            </a:r>
          </a:p>
          <a:p>
            <a:r>
              <a:rPr lang="en-US" sz="32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All things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AUTHORIZED are LAWFUL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NOT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authorized – unlawful, sinful, iniquity</a:t>
            </a:r>
          </a:p>
          <a:p>
            <a:r>
              <a:rPr lang="en-US" sz="32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2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John 9 - UNLAWFUL THINGS do not abide in the doctrine of Christ 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No Such Thing as Being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Authorized by Law of Expediency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150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D20A6B-03FA-F20D-6584-938776692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A335-BB34-FC90-E5D0-145F4809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96743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The Law Governs Expediency – But Does Not Authorize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888B8A3-D6F9-ACCF-DAC8-B31D1200C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2148840"/>
            <a:ext cx="11247120" cy="4078225"/>
          </a:xfrm>
        </p:spPr>
        <p:txBody>
          <a:bodyPr>
            <a:noAutofit/>
          </a:bodyPr>
          <a:lstStyle/>
          <a:p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2 Samuel 6:6,7</a:t>
            </a:r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“Uzzah put out his hand to the ark of God”</a:t>
            </a:r>
          </a:p>
          <a:p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Chronicles 15:13 “we did not consult Him about the proper order.”</a:t>
            </a:r>
          </a:p>
          <a:p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Might be considered "old fashioned,”  but must be respected, or else we would be guilty of perverting God's ways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762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C4D530-64A3-A0CA-36BD-343BA49B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97E0-3C8C-CF30-8BA3-AF340F3C7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46120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GOD HAS A REASON FOR SPECIFYING – THOUGH WE MAY NOT KNOW THE REASON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921BA9D-3A65-F55E-76AC-253C68358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642615"/>
            <a:ext cx="11247120" cy="4033975"/>
          </a:xfrm>
        </p:spPr>
        <p:txBody>
          <a:bodyPr>
            <a:noAutofit/>
          </a:bodyPr>
          <a:lstStyle/>
          <a:p>
            <a:pPr algn="ctr"/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An Expedient</a:t>
            </a:r>
            <a:r>
              <a:rPr kumimoji="0" lang="en-US" sz="3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Must Be In The Realm of Generic Authority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/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IF something is SPECIFIED, only choice is to OBEY or DISOBEY</a:t>
            </a:r>
          </a:p>
          <a:p>
            <a:pPr algn="ctr"/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Genesis 6- Specifies WOOD (gopher)</a:t>
            </a:r>
          </a:p>
          <a:p>
            <a:pPr algn="ctr"/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Leviticus 10:1,2 – "Strange fire...that the Lord had not commanded”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099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CDADF8-675D-4550-66B6-0C7292527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3A550-49EE-FC32-CDB2-EFD21524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399739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600" dirty="0">
                <a:solidFill>
                  <a:schemeClr val="bg1"/>
                </a:solidFill>
              </a:rPr>
              <a:t>Expediency Involves A Choice In Matters Not Specified In Carrying Out A Command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982A473-90F9-9977-2E6A-4F8BFF8B9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027" y="4288536"/>
            <a:ext cx="10577945" cy="2057399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Noah had a choice of trees, tools, location, etc.</a:t>
            </a:r>
          </a:p>
        </p:txBody>
      </p:sp>
    </p:spTree>
    <p:extLst>
      <p:ext uri="{BB962C8B-B14F-4D97-AF65-F5344CB8AC3E}">
        <p14:creationId xmlns:p14="http://schemas.microsoft.com/office/powerpoint/2010/main" val="316129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2BA38F-CE2F-AAB6-DE8E-01CC3F79F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A493E-6AB7-3BC6-DBAB-7B0EA143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7" y="320040"/>
            <a:ext cx="10577945" cy="204825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chemeClr val="bg1"/>
                </a:solidFill>
              </a:rPr>
              <a:t>Something In The Same Realm As That Specified By God Is Not An Aid – But An Addition To God’s Word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79DB9F8-9586-7D8B-992A-FE87AE581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026" y="2368296"/>
            <a:ext cx="10577945" cy="3941064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“Aids” Carry Out Commands Without Anything Being Added To The Command</a:t>
            </a:r>
          </a:p>
          <a:p>
            <a:pPr algn="ctr">
              <a:lnSpc>
                <a:spcPct val="130000"/>
              </a:lnSpc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Singing: 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Books, only sing, Not “sing and book”</a:t>
            </a:r>
          </a:p>
          <a:p>
            <a:pPr algn="ctr">
              <a:lnSpc>
                <a:spcPct val="100000"/>
              </a:lnSpc>
            </a:pPr>
            <a:r>
              <a:rPr lang="en-US" sz="32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Mechanical instrument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adds another KIND of music</a:t>
            </a:r>
          </a:p>
          <a:p>
            <a:pPr algn="ctr">
              <a:lnSpc>
                <a:spcPct val="100000"/>
              </a:lnSpc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Baptism: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requires a burial (Romans 6:4)  Where?</a:t>
            </a:r>
          </a:p>
          <a:p>
            <a:pPr algn="ctr">
              <a:lnSpc>
                <a:spcPct val="100000"/>
              </a:lnSpc>
            </a:pPr>
            <a:r>
              <a:rPr lang="en-US" sz="32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Assemble: Requires place, lights, heat, rest rooms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477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2B293A-7EAB-CF01-FC6F-CF7D1411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208CD-BDAE-4406-42A8-51265206C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14116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chemeClr val="bg1"/>
                </a:solidFill>
              </a:rPr>
              <a:t>“Expediency” Does Not Authorize Use Of That Which Has No Relation To The Purpose Of The Assembly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4ED6AE-A8E5-0C08-0A6B-3950C9115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459736"/>
            <a:ext cx="11247120" cy="3959353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Illustration: Kitchen for “social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activities,” gymnasium, basketball court, bowling ally, etc.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Preaching the Gospel:  Choice of   “methods” (pulpit, radio, TV, printed page, ZOOM, etc.</a:t>
            </a:r>
          </a:p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“Aid” is not another organization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bon Next LT"/>
                <a:cs typeface="Angsana New" panose="02020603050405020304" pitchFamily="18" charset="-34"/>
              </a:rPr>
              <a:t>which must use the same means as the local congregation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383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926721-39DA-4AE2-44CA-0FFA90B8E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2355-94E2-ED76-E6DA-43D04289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8911"/>
            <a:ext cx="10577945" cy="237744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AN EXPEDIENT MUST EDIFY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D438F47-096F-1B13-500D-9EDF8416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962656"/>
            <a:ext cx="11247120" cy="345643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Corinthians 10:23 “but not all things edify.”</a:t>
            </a:r>
          </a:p>
          <a:p>
            <a:pPr algn="ctr"/>
            <a:r>
              <a:rPr lang="en-US" sz="48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Corinthians 14:26 “ Let all things be done for edification.”</a:t>
            </a:r>
            <a:endParaRPr kumimoji="0" lang="en-US" sz="48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967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48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charRg st="48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charRg st="48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charRg st="48" end="1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BEFCC-AF79-1945-3E00-3B2AB366E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C91B-BE24-B201-569B-20F8D9B48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77945" cy="177540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Practice In Realm Of Choice Must Not Be Pursued If It Results in Harm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019C8B5-19A1-EE7A-C996-04E4AE3E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1901952"/>
            <a:ext cx="10748633" cy="437997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Romans 14:15 “Yet if your brother is grieved because of your food, you are no longer walking in love. Do not destroy with your food the one for whom Christ died.”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IF an “aid” results in division – it is not “expedient”</a:t>
            </a:r>
          </a:p>
          <a:p>
            <a:pPr algn="ctr">
              <a:lnSpc>
                <a:spcPct val="100000"/>
              </a:lnSpc>
            </a:pPr>
            <a:r>
              <a:rPr kumimoji="0" lang="en-US" sz="36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Must Do What God</a:t>
            </a:r>
            <a:r>
              <a:rPr kumimoji="0" lang="en-US" sz="3600" b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Specifies Regardless of Reaction To It: Even If Division Results (Vocal music, baptize, etc.)</a:t>
            </a:r>
            <a:endParaRPr kumimoji="0" lang="en-US" sz="36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1032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19354-9DCD-52B4-672C-2BC62E521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9DD06-FC10-5363-9BCC-090F748B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320"/>
            <a:ext cx="10577945" cy="345643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Expedients Must Not Cause Offence To Another’s Conscience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D78343-71B0-509B-FD00-C6304B791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3858768"/>
            <a:ext cx="11247120" cy="251460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Corinthians 10:32 “Give no offense”</a:t>
            </a:r>
          </a:p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Corinthians 10:29 “Conscience,” I say, not your own, but that of the other”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0269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BF750D-7182-1CDC-52F4-192EA5574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E1C2E-6193-8C80-85EE-9423C733A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320"/>
            <a:ext cx="10577945" cy="190195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000" dirty="0">
                <a:solidFill>
                  <a:schemeClr val="bg1"/>
                </a:solidFill>
              </a:rPr>
              <a:t>Matters Of Liberty Must Be In Realm Of Generic Authority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1599FC4-8F6E-F17C-4BB8-7D8CB2F9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176272"/>
            <a:ext cx="11247120" cy="419709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Should be concerned with “expedients” in do the Lord’s work</a:t>
            </a:r>
          </a:p>
          <a:p>
            <a:pPr algn="ctr">
              <a:lnSpc>
                <a:spcPct val="100000"/>
              </a:lnSpc>
            </a:pPr>
            <a:r>
              <a:rPr lang="en-US" sz="4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Be Sure “Expedients” Are Authorized and Not The Practice Of Iniquity!</a:t>
            </a:r>
          </a:p>
          <a:p>
            <a:pPr algn="ctr">
              <a:lnSpc>
                <a:spcPct val="100000"/>
              </a:lnSpc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Are You Willing to Accept His Authority?</a:t>
            </a:r>
          </a:p>
          <a:p>
            <a:pPr algn="ctr">
              <a:lnSpc>
                <a:spcPct val="100000"/>
              </a:lnSpc>
            </a:pPr>
            <a:r>
              <a:rPr lang="en-US" sz="4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Live by “faith” in the Son of God- Galatians 2:20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1738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390A14-7A05-E0C4-E280-6C5F9FFFE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D2396-9CD9-05BE-D1B4-8CC54E393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320"/>
            <a:ext cx="10577945" cy="170078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000" dirty="0">
                <a:solidFill>
                  <a:schemeClr val="bg1"/>
                </a:solidFill>
              </a:rPr>
              <a:t>God Has Specified What To Do In Order To Become His Child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D04B625-C004-2B6B-9B78-894CDADCE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240280"/>
            <a:ext cx="11247120" cy="41330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Hear – Acts 15:7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Believe – Hebrews 11:6</a:t>
            </a:r>
          </a:p>
          <a:p>
            <a:pPr>
              <a:lnSpc>
                <a:spcPct val="100000"/>
              </a:lnSpc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Repent – Acts 17:30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Confess – Romans 10:9</a:t>
            </a:r>
          </a:p>
          <a:p>
            <a:pPr>
              <a:lnSpc>
                <a:spcPct val="100000"/>
              </a:lnSpc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Baptized For Remission of Sins – Acts 2:38</a:t>
            </a:r>
          </a:p>
        </p:txBody>
      </p:sp>
      <p:pic>
        <p:nvPicPr>
          <p:cNvPr id="4" name="Picture 3" descr="Cartoon character kissing a person's head&#10;&#10;Description automatically generated">
            <a:extLst>
              <a:ext uri="{FF2B5EF4-FFF2-40B4-BE49-F238E27FC236}">
                <a16:creationId xmlns:a16="http://schemas.microsoft.com/office/drawing/2014/main" id="{A2F40183-546F-5CA8-8860-E39872C94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074" y="2352674"/>
            <a:ext cx="2697861" cy="269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0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uiExpand="1" build="p"/>
    </p:bldLst>
  </p:timing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Luminous design</Template>
  <TotalTime>1626</TotalTime>
  <Words>741</Words>
  <Application>Microsoft Office PowerPoint</Application>
  <PresentationFormat>Widescreen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Avenir Next LT Pro</vt:lpstr>
      <vt:lpstr>Calibri</vt:lpstr>
      <vt:lpstr>Cambria</vt:lpstr>
      <vt:lpstr>Sabon Next LT</vt:lpstr>
      <vt:lpstr>Wingdings</vt:lpstr>
      <vt:lpstr>LuminousVTI</vt:lpstr>
      <vt:lpstr>PowerPoint Presentation</vt:lpstr>
      <vt:lpstr>Good Intentions Do Not Change This Matter!</vt:lpstr>
      <vt:lpstr>Those Who Please God Do His Will – But Must Understand His Will</vt:lpstr>
      <vt:lpstr>NEED FOR AUTHORITY FOR ALL PRACTICES</vt:lpstr>
      <vt:lpstr>“God Doesn’t Say Not To Do This!”</vt:lpstr>
      <vt:lpstr>TWO TYPES OF AUTHORITY:</vt:lpstr>
      <vt:lpstr>The Beauty Of The Bible:</vt:lpstr>
      <vt:lpstr>EXPEDIENCY Aids, Methods</vt:lpstr>
      <vt:lpstr>How Do We Determine If A Practice Is Expedient?</vt:lpstr>
      <vt:lpstr>The Law Governs Expediency – But Does Not Authorize</vt:lpstr>
      <vt:lpstr>GOD HAS A REASON FOR SPECIFYING – THOUGH WE MAY NOT KNOW THE REASON</vt:lpstr>
      <vt:lpstr>Expediency Involves A Choice In Matters Not Specified In Carrying Out A Command</vt:lpstr>
      <vt:lpstr>Something In The Same Realm As That Specified By God Is Not An Aid – But An Addition To God’s Word</vt:lpstr>
      <vt:lpstr>“Expediency” Does Not Authorize Use Of That Which Has No Relation To The Purpose Of The Assembly</vt:lpstr>
      <vt:lpstr>AN EXPEDIENT MUST EDIFY</vt:lpstr>
      <vt:lpstr>Practice In Realm Of Choice Must Not Be Pursued If It Results in Harm</vt:lpstr>
      <vt:lpstr>Expedients Must Not Cause Offence To Another’s Conscience</vt:lpstr>
      <vt:lpstr>Matters Of Liberty Must Be In Realm Of Generic Authority </vt:lpstr>
      <vt:lpstr>God Has Specified What To Do In Order To Become His Child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55</cp:revision>
  <dcterms:created xsi:type="dcterms:W3CDTF">2024-10-29T23:58:47Z</dcterms:created>
  <dcterms:modified xsi:type="dcterms:W3CDTF">2024-11-07T20:37:58Z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